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36"/>
  </p:notesMasterIdLst>
  <p:handoutMasterIdLst>
    <p:handoutMasterId r:id="rId37"/>
  </p:handoutMasterIdLst>
  <p:sldIdLst>
    <p:sldId id="256" r:id="rId5"/>
    <p:sldId id="280" r:id="rId6"/>
    <p:sldId id="265" r:id="rId7"/>
    <p:sldId id="282" r:id="rId8"/>
    <p:sldId id="261" r:id="rId9"/>
    <p:sldId id="260" r:id="rId10"/>
    <p:sldId id="263" r:id="rId11"/>
    <p:sldId id="276" r:id="rId12"/>
    <p:sldId id="266" r:id="rId13"/>
    <p:sldId id="284" r:id="rId14"/>
    <p:sldId id="285" r:id="rId15"/>
    <p:sldId id="289" r:id="rId16"/>
    <p:sldId id="290" r:id="rId17"/>
    <p:sldId id="286" r:id="rId18"/>
    <p:sldId id="287" r:id="rId19"/>
    <p:sldId id="288" r:id="rId20"/>
    <p:sldId id="291" r:id="rId21"/>
    <p:sldId id="300" r:id="rId22"/>
    <p:sldId id="301" r:id="rId23"/>
    <p:sldId id="303" r:id="rId24"/>
    <p:sldId id="304" r:id="rId25"/>
    <p:sldId id="292" r:id="rId26"/>
    <p:sldId id="307" r:id="rId27"/>
    <p:sldId id="294" r:id="rId28"/>
    <p:sldId id="295" r:id="rId29"/>
    <p:sldId id="306" r:id="rId30"/>
    <p:sldId id="296" r:id="rId31"/>
    <p:sldId id="302" r:id="rId32"/>
    <p:sldId id="298" r:id="rId33"/>
    <p:sldId id="305" r:id="rId34"/>
    <p:sldId id="299" r:id="rId35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4F9B0-0E0C-E3A3-04AE-ED80C383AD7F}" v="15" dt="2023-11-08T14:52:44.966"/>
    <p1510:client id="{5C15B824-275B-05C6-1F35-16808E05D0FA}" v="57" dt="2023-11-08T09:39:06.288"/>
    <p1510:client id="{76BA11AA-A711-9583-0ECB-7422020F6C41}" v="10" dt="2023-11-08T10:11:23.318"/>
    <p1510:client id="{8FD77419-FD27-AB1E-0A10-63EC3D9CC927}" v="127" dt="2023-11-07T23:45:52.090"/>
    <p1510:client id="{B15690C0-E3E6-4534-8C41-73B60A5D97D4}" v="1087" vWet="1089" dt="2023-11-08T14:52:03.797"/>
    <p1510:client id="{FECA615A-B351-5A84-DB9C-5773F570593D}" v="50" dt="2023-11-08T16:28:44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48"/>
        <p:guide pos="7080"/>
        <p:guide pos="511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08ABBE-0BDE-41D7-AF4E-B896DB0068AA}" type="datetime1">
              <a:rPr lang="pt-PT" smtClean="0"/>
              <a:t>08/11/2023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4A1267-1BF5-448A-8AC3-6F31CC7E2DB9}" type="datetime1">
              <a:rPr lang="pt-PT" noProof="0" smtClean="0"/>
              <a:t>08/11/2023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74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noProof="0" smtClean="0"/>
              <a:t>12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91463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68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882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0631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977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025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29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331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0" name="Marcador de Posição da Imagem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>
                <a:cs typeface="Calibri"/>
              </a:rPr>
              <a:t>Clique para editar os estilos do texto de Modelo Global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>
                <a:cs typeface="Calibri"/>
              </a:rPr>
              <a:t>Clique para editar os estilos do texto de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>
                <a:cs typeface="Calibri"/>
              </a:rPr>
              <a:t>Clique para editar os estilos do texto de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TEXTO do Modelo Global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>
                <a:cs typeface="Calibri"/>
              </a:rPr>
              <a:t>Clique para editar o estilo de texto do modelo global</a:t>
            </a:r>
          </a:p>
          <a:p>
            <a:pPr rtl="0"/>
            <a:endParaRPr lang="pt-PT" noProof="0">
              <a:cs typeface="Calibri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t-PT" sz="5400" noProof="0"/>
              <a:t>Clique para editar o estilo de texto do modelo global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2000" noProof="0">
                <a:solidFill>
                  <a:schemeClr val="bg1"/>
                </a:solidFill>
                <a:cs typeface="Calibri"/>
              </a:rPr>
              <a:t>Clique para editar o estilo de texto do modelo global</a:t>
            </a:r>
          </a:p>
        </p:txBody>
      </p:sp>
      <p:sp>
        <p:nvSpPr>
          <p:cNvPr id="15" name="Marcador de Posição do Rodapé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noProof="0">
                <a:solidFill>
                  <a:schemeClr val="bg1"/>
                </a:solidFill>
              </a:rPr>
              <a:t>Texto de Rodapé de Exemplo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PT" sz="5400" noProof="0"/>
              <a:t>Clique para editar o estilo de texto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Rodapé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noProof="0">
                <a:solidFill>
                  <a:schemeClr val="bg1"/>
                </a:solidFill>
              </a:rPr>
              <a:t>Texto de Rodapé de Exemplo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2000" noProof="0">
                <a:solidFill>
                  <a:schemeClr val="bg1"/>
                </a:solidFill>
                <a:cs typeface="Calibri"/>
              </a:rPr>
              <a:t>Clique para editar o estilo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a Imagem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5" name="Marcador de Posição do Texto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27016"/>
            <a:ext cx="6762405" cy="5601790"/>
          </a:xfrm>
        </p:spPr>
        <p:txBody>
          <a:bodyPr rtlCol="0"/>
          <a:lstStyle/>
          <a:p>
            <a:pPr algn="ctr" rtl="0"/>
            <a:r>
              <a:rPr lang="pt-PT" noProof="1"/>
              <a:t>Leilões Online</a:t>
            </a:r>
            <a:br>
              <a:rPr lang="pt-PT" noProof="1"/>
            </a:br>
            <a:r>
              <a:rPr lang="pt-PT" sz="2800" noProof="1"/>
              <a:t>Laboratórios de Informática IV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rtlCol="0"/>
          <a:lstStyle/>
          <a:p>
            <a:pPr rtl="0"/>
            <a:r>
              <a:rPr lang="pt-PT" noProof="1"/>
              <a:t>Grupo 14:</a:t>
            </a:r>
          </a:p>
          <a:p>
            <a:pPr rtl="0"/>
            <a:r>
              <a:rPr lang="pt-PT" sz="1600"/>
              <a:t>António Filipe Castro Silva (A100533)</a:t>
            </a:r>
          </a:p>
          <a:p>
            <a:pPr rtl="0"/>
            <a:r>
              <a:rPr lang="pt-PT" sz="1600"/>
              <a:t>Duarte Machado Leitão (A100550)</a:t>
            </a:r>
          </a:p>
          <a:p>
            <a:pPr rtl="0"/>
            <a:r>
              <a:rPr lang="pt-PT" sz="1600"/>
              <a:t>Diogo Rafael dos Santos Barros (A100600)</a:t>
            </a:r>
          </a:p>
          <a:p>
            <a:pPr rtl="0"/>
            <a:r>
              <a:rPr lang="pt-PT" sz="1600"/>
              <a:t>Pedro Emanuel Organista Silva (A100745)</a:t>
            </a:r>
            <a:br>
              <a:rPr lang="pt-PT"/>
            </a:br>
            <a:endParaRPr lang="pt-PT" noProof="1"/>
          </a:p>
        </p:txBody>
      </p:sp>
      <p:pic>
        <p:nvPicPr>
          <p:cNvPr id="3" name="Imagem 2" descr="Uma imagem com símbolo, captura de ecrã, Tipo de letra, logótipo&#10;&#10;Descrição gerada automaticamente">
            <a:extLst>
              <a:ext uri="{FF2B5EF4-FFF2-40B4-BE49-F238E27FC236}">
                <a16:creationId xmlns:a16="http://schemas.microsoft.com/office/drawing/2014/main" id="{CF4A0FB3-4820-9675-0697-7A678066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34" y="96842"/>
            <a:ext cx="1295400" cy="10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/>
              <a:t>Resultados dos levantamentos</a:t>
            </a:r>
          </a:p>
        </p:txBody>
      </p:sp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425E891A-119F-0B11-25D8-0BAB59A7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10</a:t>
            </a:fld>
            <a:endParaRPr lang="pt-PT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8020D98-929A-62BA-9E85-BD21547A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600"/>
              <a:t>Mercado da </a:t>
            </a:r>
            <a:r>
              <a:rPr lang="pt-PT" sz="1600" err="1"/>
              <a:t>Steam</a:t>
            </a:r>
            <a:r>
              <a:rPr lang="pt-PT" sz="1600"/>
              <a:t> é bastante completo, no entanto não suporta vendas por leilão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600"/>
              <a:t>A melhor forma de oferecer uma experiência de utilizador simples e intuitiva será desenhar a interface de forma a que os utilizadores estejam focado num componente de cada vez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600"/>
              <a:t>O comércio de skins através de leilões não levanta grandes preocupações. Gerou até bastante curiosidade visto que é um método pouco convencional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600"/>
              <a:t>Este método de comércio poderá ter um grande efeito no preço das skins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600"/>
              <a:t>Nos possíveis concorrentes encontramos vários jogos relacionados com skins do estilo dos casinos.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600"/>
              <a:t>Visto que as transações recentes de skins mais relevantes envolviam valores na ordem dos milhares de dólares, prevemos que a plataforma seja mais frequentada por colecionadores de skins raras</a:t>
            </a:r>
          </a:p>
        </p:txBody>
      </p:sp>
    </p:spTree>
    <p:extLst>
      <p:ext uri="{BB962C8B-B14F-4D97-AF65-F5344CB8AC3E}">
        <p14:creationId xmlns:p14="http://schemas.microsoft.com/office/powerpoint/2010/main" val="347555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Requisitos funcionais</a:t>
            </a:r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CCB84CB8-3442-35BD-2967-FDD66F406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098278"/>
              </p:ext>
            </p:extLst>
          </p:nvPr>
        </p:nvGraphicFramePr>
        <p:xfrm>
          <a:off x="514349" y="2346904"/>
          <a:ext cx="11163301" cy="426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505">
                  <a:extLst>
                    <a:ext uri="{9D8B030D-6E8A-4147-A177-3AD203B41FA5}">
                      <a16:colId xmlns:a16="http://schemas.microsoft.com/office/drawing/2014/main" val="3958508355"/>
                    </a:ext>
                  </a:extLst>
                </a:gridCol>
                <a:gridCol w="10004796">
                  <a:extLst>
                    <a:ext uri="{9D8B030D-6E8A-4147-A177-3AD203B41FA5}">
                      <a16:colId xmlns:a16="http://schemas.microsoft.com/office/drawing/2014/main" val="1317419379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Nº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27027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existir uma autenticação por e-mail e password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70932"/>
                  </a:ext>
                </a:extLst>
              </a:tr>
              <a:tr h="309631">
                <a:tc>
                  <a:txBody>
                    <a:bodyPr/>
                    <a:lstStyle/>
                    <a:p>
                      <a:r>
                        <a:rPr lang="pt-PT" sz="140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utilizadores devem poder listar artigos para leilão especificando o seu nome, condição, raridade, uma descrição e tipo de artigo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46740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criação dos leilões, os utilizadores devem ser capazes de definir um preço mínimo, um preço de reserva e a duração do leilão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6419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Quando existem leilões ativos, os usuários devem poder fazer lances nesses mesmos leilões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82271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usuários devem-se registar na plataforma, fornecendo informações pessoais mínimas, como nome de usuário (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password, endereço de e-mail e número de telemóvel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72055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existir uma página para o perfil dos utilizadores que contenha o seu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e-mail e ID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21328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perfil dos utilizadores, deve existir um histórico de transações que contenha todos os artigos que compraram e venderam a partir de leilões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78084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utilizadores devem conseguir procurar/filtrar leilões de skins, com base no nome da skin, tipo de arma/faca/luva, condição do artigo, raridade, preço máximo (valor inicial ou lance mais alto) e ID do leilão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74127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/>
                        <a:t>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ser feito o upload de uma imagem da skin a ser leiloada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587395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DD89E652-AFFC-7DAE-ED61-BE2FB275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5697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Requisitos funcionais</a:t>
            </a:r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CCB84CB8-3442-35BD-2967-FDD66F406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514153"/>
              </p:ext>
            </p:extLst>
          </p:nvPr>
        </p:nvGraphicFramePr>
        <p:xfrm>
          <a:off x="514349" y="2346904"/>
          <a:ext cx="11163301" cy="428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505">
                  <a:extLst>
                    <a:ext uri="{9D8B030D-6E8A-4147-A177-3AD203B41FA5}">
                      <a16:colId xmlns:a16="http://schemas.microsoft.com/office/drawing/2014/main" val="3958508355"/>
                    </a:ext>
                  </a:extLst>
                </a:gridCol>
                <a:gridCol w="10004796">
                  <a:extLst>
                    <a:ext uri="{9D8B030D-6E8A-4147-A177-3AD203B41FA5}">
                      <a16:colId xmlns:a16="http://schemas.microsoft.com/office/drawing/2014/main" val="1317419379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Nº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27027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utilizadores podem optar por leiloar uma skin ou várias ao mesmo tempo, ou seja, um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bundle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70932"/>
                  </a:ext>
                </a:extLst>
              </a:tr>
              <a:tr h="309631">
                <a:tc>
                  <a:txBody>
                    <a:bodyPr/>
                    <a:lstStyle/>
                    <a:p>
                      <a:r>
                        <a:rPr lang="pt-PT" sz="140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decorrer do leilão, deve constar o lance efetuado em último lugar. Deve ser partilhado o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o ID de quem fez o lance e o seu valor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46740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Durante o decorrer de um leilão, deve ser mostrado o tempo que falta para o mesmo acabar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6419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existir uma página de leilões favoritos onde os utilizadores possam guardar leilões que pretendam participar ou que estejam a participar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82271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página inicial da plataforma serão recomendados leilões que estejam a decorrer ou que começarão em breve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72055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interface de utilizador deve constar uma barra de navegação que permita aceder a todos os menus importantes (página inicial, favoritos, perfil de utilizador, gestão de saldo e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21328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leilão não pode ser cancelado depois de iniciado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78084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tem uma taxa pré-definida que é aplicada no fim de todos os leilões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74127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DD89E652-AFFC-7DAE-ED61-BE2FB275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819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Requisitos funcionais</a:t>
            </a:r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CCB84CB8-3442-35BD-2967-FDD66F406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828994"/>
              </p:ext>
            </p:extLst>
          </p:nvPr>
        </p:nvGraphicFramePr>
        <p:xfrm>
          <a:off x="514349" y="2346904"/>
          <a:ext cx="11163301" cy="161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505">
                  <a:extLst>
                    <a:ext uri="{9D8B030D-6E8A-4147-A177-3AD203B41FA5}">
                      <a16:colId xmlns:a16="http://schemas.microsoft.com/office/drawing/2014/main" val="3958508355"/>
                    </a:ext>
                  </a:extLst>
                </a:gridCol>
                <a:gridCol w="10004796">
                  <a:extLst>
                    <a:ext uri="{9D8B030D-6E8A-4147-A177-3AD203B41FA5}">
                      <a16:colId xmlns:a16="http://schemas.microsoft.com/office/drawing/2014/main" val="1317419379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Nº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27027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Pode existir artigos iguais em diferentes leilões, mas estes têm de ter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IDs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diferentes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70932"/>
                  </a:ext>
                </a:extLst>
              </a:tr>
              <a:tr h="309631">
                <a:tc>
                  <a:txBody>
                    <a:bodyPr/>
                    <a:lstStyle/>
                    <a:p>
                      <a:r>
                        <a:rPr lang="pt-PT" sz="1400"/>
                        <a:t>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momento que o utilizador faz um lance, o valor do lance é retirado do seu saldo, caso o seu lance seja ultrapassado devolve-se o dinheiro do lance ao utilizador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46740"/>
                  </a:ext>
                </a:extLst>
              </a:tr>
              <a:tr h="309631">
                <a:tc>
                  <a:txBody>
                    <a:bodyPr/>
                    <a:lstStyle/>
                    <a:p>
                      <a:r>
                        <a:rPr lang="pt-PT" sz="1400"/>
                        <a:t>20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um utilizado poder alterar a sua password, tens de introduzir a password antiga e a password nova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80088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DD89E652-AFFC-7DAE-ED61-BE2FB275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94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Requisitos não funcionais</a:t>
            </a:r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CCB84CB8-3442-35BD-2967-FDD66F406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779167"/>
              </p:ext>
            </p:extLst>
          </p:nvPr>
        </p:nvGraphicFramePr>
        <p:xfrm>
          <a:off x="496016" y="2885508"/>
          <a:ext cx="11196920" cy="2547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993">
                  <a:extLst>
                    <a:ext uri="{9D8B030D-6E8A-4147-A177-3AD203B41FA5}">
                      <a16:colId xmlns:a16="http://schemas.microsoft.com/office/drawing/2014/main" val="3958508355"/>
                    </a:ext>
                  </a:extLst>
                </a:gridCol>
                <a:gridCol w="10034927">
                  <a:extLst>
                    <a:ext uri="{9D8B030D-6E8A-4147-A177-3AD203B41FA5}">
                      <a16:colId xmlns:a16="http://schemas.microsoft.com/office/drawing/2014/main" val="1317419379"/>
                    </a:ext>
                  </a:extLst>
                </a:gridCol>
              </a:tblGrid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Nº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27027"/>
                  </a:ext>
                </a:extLst>
              </a:tr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deve estar otimizada tanto para computadores como dispositivos móveis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70932"/>
                  </a:ext>
                </a:extLst>
              </a:tr>
              <a:tr h="404979">
                <a:tc>
                  <a:txBody>
                    <a:bodyPr/>
                    <a:lstStyle/>
                    <a:p>
                      <a:r>
                        <a:rPr lang="pt-PT" sz="1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interface deve ser intuitiva e fácil de usar</a:t>
                      </a:r>
                      <a:endParaRPr lang="pt-P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46740"/>
                  </a:ext>
                </a:extLst>
              </a:tr>
              <a:tr h="404979">
                <a:tc>
                  <a:txBody>
                    <a:bodyPr/>
                    <a:lstStyle/>
                    <a:p>
                      <a:r>
                        <a:rPr lang="pt-PT" sz="1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deve ser compatível com os navegadores web mais utilizados (Chrome, Safari, </a:t>
                      </a:r>
                      <a:r>
                        <a:rPr lang="pt-P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Firefox)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6419"/>
                  </a:ext>
                </a:extLst>
              </a:tr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ser possível vários utilizadores usarem simultaneamente a plataforma</a:t>
                      </a:r>
                      <a:endParaRPr lang="pt-P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82271"/>
                  </a:ext>
                </a:extLst>
              </a:tr>
              <a:tr h="483228">
                <a:tc>
                  <a:txBody>
                    <a:bodyPr/>
                    <a:lstStyle/>
                    <a:p>
                      <a:r>
                        <a:rPr lang="pt-PT" sz="1400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</a:rPr>
                        <a:t>A plataforma apenas irá reter dados de utilizadores relativos à autenticação (email e password), atividade (leilões realizados, lista de favoritos) e dados do perfil (</a:t>
                      </a:r>
                      <a:r>
                        <a:rPr lang="pt-PT" sz="1400" b="0" i="0" u="none" strike="noStrike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nickname</a:t>
                      </a:r>
                      <a:r>
                        <a:rPr lang="pt-PT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</a:rPr>
                        <a:t> e número de telemóvel).</a:t>
                      </a:r>
                      <a:endParaRPr lang="pt-P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72055"/>
                  </a:ext>
                </a:extLst>
              </a:tr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deve ser capaz de lidar com um grande volume de usuários e leilões em simultâneo, sem perdas de desempenho</a:t>
                      </a:r>
                      <a:endParaRPr lang="pt-P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21328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0AC7BACF-B28E-44C7-61A4-05D1636E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92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FBF7A-13EE-AB18-224C-F6D71442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Validação dos 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676A4D-4381-7D81-4220-A074DCD1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/>
              <a:t>Passar os requisitos definidos pelos potenciais utilizadores que realizaram as entrevistas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/>
              <a:t>Obter feedback sobre os requisitos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/>
              <a:t>Garantir que os requisitos da plataforma garantem a melhor experiência de utilizador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/>
              <a:t>Avançar para a modelação da plataforma </a:t>
            </a:r>
            <a:br>
              <a:rPr lang="pt-PT"/>
            </a:br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647D3D-2D48-0945-D7C4-18CE2D3D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7CE633F-9882-4A5C-83A2-1109D0C73261}" type="slidenum">
              <a:rPr lang="pt-PT" noProof="0" smtClean="0"/>
              <a:t>15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6017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Marcador de Posição de Conteúdo 3" descr="Uma imagem com diagrama, texto, Esquema, Saturação de cores&#10;&#10;Descrição gerada automaticamente">
            <a:extLst>
              <a:ext uri="{FF2B5EF4-FFF2-40B4-BE49-F238E27FC236}">
                <a16:creationId xmlns:a16="http://schemas.microsoft.com/office/drawing/2014/main" id="{D3547C2D-1252-8334-D148-FBFEB2ABF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76" y="-406"/>
            <a:ext cx="12195503" cy="6861581"/>
          </a:xfr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402" y="0"/>
            <a:ext cx="10268712" cy="1172658"/>
          </a:xfrm>
        </p:spPr>
        <p:txBody>
          <a:bodyPr/>
          <a:lstStyle/>
          <a:p>
            <a:pPr algn="r"/>
            <a:r>
              <a:rPr lang="pt-PT">
                <a:solidFill>
                  <a:schemeClr val="tx1"/>
                </a:solidFill>
              </a:rPr>
              <a:t>Modelo de domínio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7528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52646"/>
            <a:ext cx="10268712" cy="1172658"/>
          </a:xfrm>
        </p:spPr>
        <p:txBody>
          <a:bodyPr/>
          <a:lstStyle/>
          <a:p>
            <a:pPr algn="ctr"/>
            <a:r>
              <a:rPr lang="pt-PT">
                <a:solidFill>
                  <a:schemeClr val="tx1"/>
                </a:solidFill>
              </a:rPr>
              <a:t>Diagrama de use cases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17</a:t>
            </a:fld>
            <a:endParaRPr lang="pt-PT" noProof="0"/>
          </a:p>
        </p:txBody>
      </p:sp>
      <p:pic>
        <p:nvPicPr>
          <p:cNvPr id="9" name="Marcador de Posição de Conteúdo 8" descr="Uma imagem com texto, diagrama, captura de ecrã, Gráfico&#10;&#10;Descrição gerada automaticamente">
            <a:extLst>
              <a:ext uri="{FF2B5EF4-FFF2-40B4-BE49-F238E27FC236}">
                <a16:creationId xmlns:a16="http://schemas.microsoft.com/office/drawing/2014/main" id="{7340FA11-369D-1D91-1A39-0DA7443E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71" y="1477950"/>
            <a:ext cx="7980210" cy="5002149"/>
          </a:xfrm>
        </p:spPr>
      </p:pic>
    </p:spTree>
    <p:extLst>
      <p:ext uri="{BB962C8B-B14F-4D97-AF65-F5344CB8AC3E}">
        <p14:creationId xmlns:p14="http://schemas.microsoft.com/office/powerpoint/2010/main" val="205676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Use case- participar no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18</a:t>
            </a:fld>
            <a:endParaRPr lang="pt-PT" noProof="0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4C29504-6C68-ADD3-ED9B-2DA420E1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828" y="841699"/>
            <a:ext cx="7344342" cy="6016301"/>
          </a:xfrm>
        </p:spPr>
      </p:pic>
    </p:spTree>
    <p:extLst>
      <p:ext uri="{BB962C8B-B14F-4D97-AF65-F5344CB8AC3E}">
        <p14:creationId xmlns:p14="http://schemas.microsoft.com/office/powerpoint/2010/main" val="185988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Use case- Adicionar leilão aos favoritos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19</a:t>
            </a:fld>
            <a:endParaRPr lang="pt-PT" noProof="0"/>
          </a:p>
        </p:txBody>
      </p:sp>
      <p:pic>
        <p:nvPicPr>
          <p:cNvPr id="7" name="Marcador de Posição de Conteúdo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852814E-D0BA-2240-2FFF-A96CF3B9B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300" y="1565449"/>
            <a:ext cx="9489398" cy="4398109"/>
          </a:xfrm>
        </p:spPr>
      </p:pic>
    </p:spTree>
    <p:extLst>
      <p:ext uri="{BB962C8B-B14F-4D97-AF65-F5344CB8AC3E}">
        <p14:creationId xmlns:p14="http://schemas.microsoft.com/office/powerpoint/2010/main" val="14088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55" y="136525"/>
            <a:ext cx="5171770" cy="203937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1000"/>
              </a:lnSpc>
            </a:pPr>
            <a:r>
              <a:rPr lang="pt-PT" sz="4600"/>
              <a:t>Contextualização</a:t>
            </a:r>
          </a:p>
        </p:txBody>
      </p:sp>
      <p:sp>
        <p:nvSpPr>
          <p:cNvPr id="42" name="Marcador de Posição de Conteúdo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155" y="1911350"/>
            <a:ext cx="4824637" cy="4014258"/>
          </a:xfrm>
        </p:spPr>
        <p:txBody>
          <a:bodyPr rtlCol="0">
            <a:normAutofit/>
          </a:bodyPr>
          <a:lstStyle/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O </a:t>
            </a:r>
            <a:r>
              <a:rPr lang="pt-PT" sz="1700" err="1"/>
              <a:t>Counter-Strike</a:t>
            </a:r>
            <a:r>
              <a:rPr lang="pt-PT" sz="1700"/>
              <a:t> é um jogo do género FPS do estúdio </a:t>
            </a:r>
            <a:r>
              <a:rPr lang="pt-PT" sz="1700" err="1"/>
              <a:t>Valve</a:t>
            </a:r>
            <a:endParaRPr lang="pt-PT" sz="1700"/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No jogo constam vários </a:t>
            </a:r>
            <a:r>
              <a:rPr lang="pt-PT" sz="1700" err="1"/>
              <a:t>items</a:t>
            </a:r>
            <a:r>
              <a:rPr lang="pt-PT" sz="1700"/>
              <a:t> cosméticos (skins) que podem ser vendidos no mercado da comunidade</a:t>
            </a:r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Nas vendas no mercado são aplicadas taxas relativamente altas</a:t>
            </a:r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A criação de uma plataforma de leilões de skins permitirá maximizar o lucro dos jogadores</a:t>
            </a:r>
            <a:endParaRPr lang="pt-PT" sz="1800"/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800"/>
              <a:t>O nome escolhido para a plataforma foi </a:t>
            </a:r>
            <a:r>
              <a:rPr lang="pt-PT" sz="1800" err="1"/>
              <a:t>Counter-Offer</a:t>
            </a:r>
            <a:r>
              <a:rPr lang="pt-PT" sz="1800"/>
              <a:t>: Global A	</a:t>
            </a:r>
            <a:r>
              <a:rPr lang="pt-PT" sz="1800" err="1"/>
              <a:t>uctions</a:t>
            </a:r>
            <a:endParaRPr lang="pt-PT" sz="1700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C4C5E64-1649-097F-20F7-04E60F47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550468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noProof="0"/>
              <a:t>Texto de Rodapé de Exemplo</a:t>
            </a:r>
          </a:p>
        </p:txBody>
      </p:sp>
      <p:pic>
        <p:nvPicPr>
          <p:cNvPr id="14" name="Marcador de Posição da Imagem 13" descr="Uma imagem com arma, céu, espingarda, Arma de arremesso&#10;&#10;Descrição gerada automaticamente">
            <a:extLst>
              <a:ext uri="{FF2B5EF4-FFF2-40B4-BE49-F238E27FC236}">
                <a16:creationId xmlns:a16="http://schemas.microsoft.com/office/drawing/2014/main" id="{EEBC4332-CC9F-4DAB-66AB-6E3B16F249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5193" t="3346" r="6215" b="-3346"/>
          <a:stretch/>
        </p:blipFill>
        <p:spPr>
          <a:xfrm>
            <a:off x="6742113" y="639763"/>
            <a:ext cx="2198687" cy="2546350"/>
          </a:xfrm>
        </p:spPr>
      </p:pic>
      <p:pic>
        <p:nvPicPr>
          <p:cNvPr id="12" name="Imagem 11" descr="Uma imagem com céu, ar livre, pessoa, vestuário&#10;&#10;Descrição gerada automaticamente">
            <a:extLst>
              <a:ext uri="{FF2B5EF4-FFF2-40B4-BE49-F238E27FC236}">
                <a16:creationId xmlns:a16="http://schemas.microsoft.com/office/drawing/2014/main" id="{454FBF73-6568-4370-F7DB-CD01F155E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69" r="7460" b="-1"/>
          <a:stretch/>
        </p:blipFill>
        <p:spPr>
          <a:xfrm>
            <a:off x="9337675" y="638175"/>
            <a:ext cx="2198688" cy="2546350"/>
          </a:xfrm>
          <a:prstGeom prst="rect">
            <a:avLst/>
          </a:prstGeom>
          <a:noFill/>
        </p:spPr>
      </p:pic>
      <p:pic>
        <p:nvPicPr>
          <p:cNvPr id="25" name="Marcador de Posição da Imagem 24" descr="Uma imagem com arma, Faca, edifício, Arma de contacto&#10;&#10;Descrição gerada automaticamente">
            <a:extLst>
              <a:ext uri="{FF2B5EF4-FFF2-40B4-BE49-F238E27FC236}">
                <a16:creationId xmlns:a16="http://schemas.microsoft.com/office/drawing/2014/main" id="{2CEB51E2-629E-35FF-3D21-C687B458FE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6961" r="6961"/>
          <a:stretch>
            <a:fillRect/>
          </a:stretch>
        </p:blipFill>
        <p:spPr>
          <a:xfrm>
            <a:off x="6742113" y="3668713"/>
            <a:ext cx="2198687" cy="2554287"/>
          </a:xfrm>
        </p:spPr>
      </p:pic>
      <p:sp>
        <p:nvSpPr>
          <p:cNvPr id="55" name="Slide Number Placeholder 9">
            <a:extLst>
              <a:ext uri="{FF2B5EF4-FFF2-40B4-BE49-F238E27FC236}">
                <a16:creationId xmlns:a16="http://schemas.microsoft.com/office/drawing/2014/main" id="{598F464B-113C-F838-FE12-A1FCF18C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pt-PT" noProof="0" smtClean="0"/>
              <a:pPr rtl="0">
                <a:spcAft>
                  <a:spcPts val="600"/>
                </a:spcAft>
              </a:pPr>
              <a:t>2</a:t>
            </a:fld>
            <a:endParaRPr lang="pt-PT" noProof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F5C7F266-D118-BB65-A342-9205E80EA9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37675" y="3665538"/>
            <a:ext cx="2198688" cy="2554287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5A21B88C-5DBB-3D10-9501-3C4D479FD535}"/>
              </a:ext>
            </a:extLst>
          </p:cNvPr>
          <p:cNvSpPr/>
          <p:nvPr/>
        </p:nvSpPr>
        <p:spPr>
          <a:xfrm>
            <a:off x="960120" y="6356350"/>
            <a:ext cx="2282613" cy="3651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texto, Tipo de letra, arma, design&#10;&#10;Descrição gerada automaticamente">
            <a:extLst>
              <a:ext uri="{FF2B5EF4-FFF2-40B4-BE49-F238E27FC236}">
                <a16:creationId xmlns:a16="http://schemas.microsoft.com/office/drawing/2014/main" id="{E75CC039-605C-91A2-BCC0-48D84E4796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67" t="2460"/>
          <a:stretch/>
        </p:blipFill>
        <p:spPr>
          <a:xfrm>
            <a:off x="2023289" y="5889084"/>
            <a:ext cx="1417882" cy="6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Use case- pesquisar um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20</a:t>
            </a:fld>
            <a:endParaRPr lang="pt-PT" noProof="0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74C4039C-444E-C0AB-D25E-3D3C525F2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95" y="1325531"/>
            <a:ext cx="11067608" cy="4877946"/>
          </a:xfrm>
        </p:spPr>
      </p:pic>
    </p:spTree>
    <p:extLst>
      <p:ext uri="{BB962C8B-B14F-4D97-AF65-F5344CB8AC3E}">
        <p14:creationId xmlns:p14="http://schemas.microsoft.com/office/powerpoint/2010/main" val="241932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Use case- criar um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21</a:t>
            </a:fld>
            <a:endParaRPr lang="pt-PT" noProof="0"/>
          </a:p>
        </p:txBody>
      </p:sp>
      <p:pic>
        <p:nvPicPr>
          <p:cNvPr id="7" name="Marcador de Posição de Conteúdo 6" descr="Uma imagem com texto, eletrónica, captura de ecrã, número&#10;&#10;Descrição gerada automaticamente">
            <a:extLst>
              <a:ext uri="{FF2B5EF4-FFF2-40B4-BE49-F238E27FC236}">
                <a16:creationId xmlns:a16="http://schemas.microsoft.com/office/drawing/2014/main" id="{C3BFEEF2-59E0-EEA8-6565-0A156F6B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146" y="1172658"/>
            <a:ext cx="7293707" cy="5467998"/>
          </a:xfrm>
        </p:spPr>
      </p:pic>
    </p:spTree>
    <p:extLst>
      <p:ext uri="{BB962C8B-B14F-4D97-AF65-F5344CB8AC3E}">
        <p14:creationId xmlns:p14="http://schemas.microsoft.com/office/powerpoint/2010/main" val="272186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0"/>
            <a:ext cx="10268712" cy="1172658"/>
          </a:xfrm>
        </p:spPr>
        <p:txBody>
          <a:bodyPr/>
          <a:lstStyle/>
          <a:p>
            <a:pPr algn="ctr"/>
            <a:r>
              <a:rPr lang="pt-PT">
                <a:solidFill>
                  <a:schemeClr val="tx1"/>
                </a:solidFill>
              </a:rPr>
              <a:t>MODELO LÓGICO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22</a:t>
            </a:fld>
            <a:endParaRPr lang="pt-PT" noProof="0"/>
          </a:p>
        </p:txBody>
      </p:sp>
      <p:pic>
        <p:nvPicPr>
          <p:cNvPr id="5" name="Marcador de Posição de Conteúdo 4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C515106D-9CCE-6A61-0A91-8D0161F92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315" y="1168527"/>
            <a:ext cx="7080322" cy="5565267"/>
          </a:xfrm>
        </p:spPr>
      </p:pic>
    </p:spTree>
    <p:extLst>
      <p:ext uri="{BB962C8B-B14F-4D97-AF65-F5344CB8AC3E}">
        <p14:creationId xmlns:p14="http://schemas.microsoft.com/office/powerpoint/2010/main" val="240210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36525"/>
            <a:ext cx="11231881" cy="1172658"/>
          </a:xfrm>
        </p:spPr>
        <p:txBody>
          <a:bodyPr>
            <a:normAutofit fontScale="90000"/>
          </a:bodyPr>
          <a:lstStyle/>
          <a:p>
            <a:pPr algn="ctr"/>
            <a:r>
              <a:rPr lang="pt-PT">
                <a:solidFill>
                  <a:schemeClr val="tx1"/>
                </a:solidFill>
              </a:rPr>
              <a:t>Descrição detalhada do artigo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23</a:t>
            </a:fld>
            <a:endParaRPr lang="pt-PT" noProof="0"/>
          </a:p>
        </p:txBody>
      </p:sp>
      <p:pic>
        <p:nvPicPr>
          <p:cNvPr id="4" name="Imagem 3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C3E2E788-1F22-D360-0E93-E2885CFD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364542"/>
            <a:ext cx="6372225" cy="51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Estrutura geral das Interfaces do Sistema</a:t>
            </a:r>
          </a:p>
        </p:txBody>
      </p:sp>
      <p:pic>
        <p:nvPicPr>
          <p:cNvPr id="9" name="Marcador de Posição de Conteúdo 8" descr="Uma imagem com diagrama, texto, file, captura de ecrã&#10;&#10;Descrição gerada automaticamente">
            <a:extLst>
              <a:ext uri="{FF2B5EF4-FFF2-40B4-BE49-F238E27FC236}">
                <a16:creationId xmlns:a16="http://schemas.microsoft.com/office/drawing/2014/main" id="{0EDBDDE2-65A3-184D-8414-560D85264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314" y="844875"/>
            <a:ext cx="9825372" cy="5839934"/>
          </a:xfr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24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8740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 Página inicial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25</a:t>
            </a:fld>
            <a:endParaRPr lang="pt-PT" noProof="0"/>
          </a:p>
        </p:txBody>
      </p:sp>
      <p:pic>
        <p:nvPicPr>
          <p:cNvPr id="7" name="Marcador de Posição de Conteúdo 6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47A86B44-D650-EFEA-A852-865B8416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14" y="1173333"/>
            <a:ext cx="9272371" cy="5247387"/>
          </a:xfrm>
        </p:spPr>
      </p:pic>
    </p:spTree>
    <p:extLst>
      <p:ext uri="{BB962C8B-B14F-4D97-AF65-F5344CB8AC3E}">
        <p14:creationId xmlns:p14="http://schemas.microsoft.com/office/powerpoint/2010/main" val="2413878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 Pesquisar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26</a:t>
            </a:fld>
            <a:endParaRPr lang="pt-PT" noProof="0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3A8AB3B4-4C09-9908-B23A-C71FD7368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863" y="1238360"/>
            <a:ext cx="8994274" cy="5052963"/>
          </a:xfrm>
        </p:spPr>
      </p:pic>
    </p:spTree>
    <p:extLst>
      <p:ext uri="{BB962C8B-B14F-4D97-AF65-F5344CB8AC3E}">
        <p14:creationId xmlns:p14="http://schemas.microsoft.com/office/powerpoint/2010/main" val="2645951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 Página do perfil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27</a:t>
            </a:fld>
            <a:endParaRPr lang="pt-PT" noProof="0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F2FCCF7-26A8-F459-CB7E-D9EC3612D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609" y="1294501"/>
            <a:ext cx="8730782" cy="4925999"/>
          </a:xfrm>
        </p:spPr>
      </p:pic>
    </p:spTree>
    <p:extLst>
      <p:ext uri="{BB962C8B-B14F-4D97-AF65-F5344CB8AC3E}">
        <p14:creationId xmlns:p14="http://schemas.microsoft.com/office/powerpoint/2010/main" val="259778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 Leilões favoritos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28</a:t>
            </a:fld>
            <a:endParaRPr lang="pt-PT" noProof="0"/>
          </a:p>
        </p:txBody>
      </p:sp>
      <p:pic>
        <p:nvPicPr>
          <p:cNvPr id="7" name="Marcador de Posição de Conteúdo 6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7CDB8804-B035-9440-07A8-125F5F70E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439" y="1137068"/>
            <a:ext cx="9257121" cy="5219282"/>
          </a:xfrm>
        </p:spPr>
      </p:pic>
    </p:spTree>
    <p:extLst>
      <p:ext uri="{BB962C8B-B14F-4D97-AF65-F5344CB8AC3E}">
        <p14:creationId xmlns:p14="http://schemas.microsoft.com/office/powerpoint/2010/main" val="251892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 Página de leilão a decorrer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29</a:t>
            </a:fld>
            <a:endParaRPr lang="pt-PT" noProof="0"/>
          </a:p>
        </p:txBody>
      </p:sp>
      <p:pic>
        <p:nvPicPr>
          <p:cNvPr id="7" name="Marcador de Posição de Conteúdo 6" descr="Uma imagem com texto, captura de ecrã, software, Página web&#10;&#10;Descrição gerada automaticamente">
            <a:extLst>
              <a:ext uri="{FF2B5EF4-FFF2-40B4-BE49-F238E27FC236}">
                <a16:creationId xmlns:a16="http://schemas.microsoft.com/office/drawing/2014/main" id="{E6E6DA12-83D5-DC98-2A3C-89C453255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707" y="1250100"/>
            <a:ext cx="9022585" cy="5029482"/>
          </a:xfrm>
        </p:spPr>
      </p:pic>
    </p:spTree>
    <p:extLst>
      <p:ext uri="{BB962C8B-B14F-4D97-AF65-F5344CB8AC3E}">
        <p14:creationId xmlns:p14="http://schemas.microsoft.com/office/powerpoint/2010/main" val="312807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Fundamentação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1644" y="3429000"/>
            <a:ext cx="10268711" cy="2430611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rtl="0"/>
            <a:r>
              <a:rPr lang="pt-PT"/>
              <a:t>Popularidade do Counter-Strike</a:t>
            </a:r>
          </a:p>
          <a:p>
            <a:pPr rtl="0"/>
            <a:r>
              <a:rPr lang="pt-PT"/>
              <a:t>Mercado de skins ativo</a:t>
            </a:r>
          </a:p>
          <a:p>
            <a:pPr rtl="0"/>
            <a:r>
              <a:rPr lang="pt-PT"/>
              <a:t>Escassez e valor de skins</a:t>
            </a:r>
          </a:p>
          <a:p>
            <a:r>
              <a:rPr lang="pt-PT"/>
              <a:t>Comércio e coleções </a:t>
            </a:r>
          </a:p>
          <a:p>
            <a:pPr rtl="0"/>
            <a:endParaRPr lang="pt-PT"/>
          </a:p>
          <a:p>
            <a:pPr rtl="0"/>
            <a:r>
              <a:rPr lang="pt-PT"/>
              <a:t>Plataformas de leilão online adequadas para o comercio de skins</a:t>
            </a:r>
          </a:p>
          <a:p>
            <a:pPr rtl="0"/>
            <a:r>
              <a:rPr lang="pt-PT"/>
              <a:t>Receita potencial da plataforma</a:t>
            </a:r>
          </a:p>
          <a:p>
            <a:pPr rtl="0"/>
            <a:r>
              <a:rPr lang="pt-PT"/>
              <a:t>Mercado de skins em constante evolução</a:t>
            </a:r>
          </a:p>
          <a:p>
            <a:pPr rtl="0"/>
            <a:endParaRPr lang="pt-PT"/>
          </a:p>
        </p:txBody>
      </p:sp>
      <p:sp>
        <p:nvSpPr>
          <p:cNvPr id="9" name="Marcador de Posição do Número do Diapositivo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3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0C505E-A13A-8E6E-5DFA-7A074752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75" y="2710292"/>
            <a:ext cx="12193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–criar um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30</a:t>
            </a:fld>
            <a:endParaRPr lang="pt-PT" noProof="0"/>
          </a:p>
        </p:txBody>
      </p:sp>
      <p:pic>
        <p:nvPicPr>
          <p:cNvPr id="9" name="Marcador de Posição de Conteúdo 8" descr="Uma imagem com texto, captura de ecrã, multimédia, número&#10;&#10;Descrição gerada automaticamente">
            <a:extLst>
              <a:ext uri="{FF2B5EF4-FFF2-40B4-BE49-F238E27FC236}">
                <a16:creationId xmlns:a16="http://schemas.microsoft.com/office/drawing/2014/main" id="{4EE0940D-28BC-992E-CA1C-E4F28F893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482" y="1170342"/>
            <a:ext cx="9121036" cy="5188999"/>
          </a:xfrm>
        </p:spPr>
      </p:pic>
    </p:spTree>
    <p:extLst>
      <p:ext uri="{BB962C8B-B14F-4D97-AF65-F5344CB8AC3E}">
        <p14:creationId xmlns:p14="http://schemas.microsoft.com/office/powerpoint/2010/main" val="2936691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Interfaces – </a:t>
            </a:r>
            <a:r>
              <a:rPr lang="pt-PT" sz="4700" err="1">
                <a:solidFill>
                  <a:schemeClr val="tx1"/>
                </a:solidFill>
              </a:rPr>
              <a:t>dashboard</a:t>
            </a:r>
            <a:r>
              <a:rPr lang="pt-PT" sz="4700">
                <a:solidFill>
                  <a:schemeClr val="tx1"/>
                </a:solidFill>
              </a:rPr>
              <a:t> de administrador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31</a:t>
            </a:fld>
            <a:endParaRPr lang="pt-PT" noProof="0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32A3A016-37E3-2D40-0B15-2B507C54B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809" y="1173333"/>
            <a:ext cx="8942382" cy="5068862"/>
          </a:xfrm>
        </p:spPr>
      </p:pic>
    </p:spTree>
    <p:extLst>
      <p:ext uri="{BB962C8B-B14F-4D97-AF65-F5344CB8AC3E}">
        <p14:creationId xmlns:p14="http://schemas.microsoft.com/office/powerpoint/2010/main" val="26182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Objetivos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1644" y="3429000"/>
            <a:ext cx="10268711" cy="2430611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rtl="0"/>
            <a:r>
              <a:rPr lang="pt-PT"/>
              <a:t>Oferecer aos utilizadores uma grande variedade de skins</a:t>
            </a:r>
          </a:p>
          <a:p>
            <a:pPr rtl="0"/>
            <a:r>
              <a:rPr lang="pt-PT"/>
              <a:t>Criar uma plataforma fácil de utilizar</a:t>
            </a:r>
          </a:p>
          <a:p>
            <a:pPr rtl="0"/>
            <a:r>
              <a:rPr lang="pt-PT"/>
              <a:t>Oferecer preços competitivos em relação às outras plataformas</a:t>
            </a:r>
          </a:p>
          <a:p>
            <a:pPr rtl="0"/>
            <a:r>
              <a:rPr lang="pt-PT"/>
              <a:t>Criar uma comunidade ativa de jogadores/colecionadores</a:t>
            </a:r>
          </a:p>
        </p:txBody>
      </p:sp>
      <p:sp>
        <p:nvSpPr>
          <p:cNvPr id="9" name="Marcador de Posição do Número do Diapositivo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77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Viabilidade</a:t>
            </a:r>
          </a:p>
        </p:txBody>
      </p:sp>
      <p:sp>
        <p:nvSpPr>
          <p:cNvPr id="7" name="Marcador de Posição do Número do Diapositivo 9">
            <a:extLst>
              <a:ext uri="{FF2B5EF4-FFF2-40B4-BE49-F238E27FC236}">
                <a16:creationId xmlns:a16="http://schemas.microsoft.com/office/drawing/2014/main" id="{10D3A3A4-BB0E-4364-BAC8-3A6F9464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57047E-8926-B4FB-2346-234BCF9E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</a:t>
            </a:r>
            <a:r>
              <a:rPr lang="pt-PT" sz="2000" b="1"/>
              <a:t>comunidade de jogadores </a:t>
            </a:r>
            <a:r>
              <a:rPr lang="pt-PT" sz="2000"/>
              <a:t>do Counter-Strike é relativamente grande e tem tendência a crescer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</a:t>
            </a:r>
            <a:r>
              <a:rPr lang="pt-PT" sz="2000" b="1"/>
              <a:t>procura por skins </a:t>
            </a:r>
            <a:r>
              <a:rPr lang="pt-PT" sz="2000"/>
              <a:t>é constante dada a raridade/disponibilidade de algumas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O jogo oferece </a:t>
            </a:r>
            <a:r>
              <a:rPr lang="pt-PT" sz="2000" b="1"/>
              <a:t>skins de vários preços</a:t>
            </a:r>
            <a:r>
              <a:rPr lang="pt-PT" sz="2000"/>
              <a:t>, o que permite que a plataforma tenha um publico diversificado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plataforma pode </a:t>
            </a:r>
            <a:r>
              <a:rPr lang="pt-PT" sz="2000" b="1"/>
              <a:t>facilitar negociações </a:t>
            </a:r>
            <a:r>
              <a:rPr lang="pt-PT" sz="2000"/>
              <a:t>para colecionadores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utilização de uma </a:t>
            </a:r>
            <a:r>
              <a:rPr lang="pt-PT" sz="2000" b="1"/>
              <a:t>estrutura de comissões mais atrativa </a:t>
            </a:r>
            <a:r>
              <a:rPr lang="pt-PT" sz="2000"/>
              <a:t>nas vendas contribui para a obtenção de lucro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Recursos a utilizar</a:t>
            </a:r>
          </a:p>
        </p:txBody>
      </p:sp>
      <p:sp>
        <p:nvSpPr>
          <p:cNvPr id="7" name="Marcador de Posição do Número do Diapositivo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0" name="Marcador de Posição de Conteúdo 9" descr="Uma imagem com Desenho animado, Animação, emoticon, desenho&#10;&#10;Descrição gerada automaticamente">
            <a:extLst>
              <a:ext uri="{FF2B5EF4-FFF2-40B4-BE49-F238E27FC236}">
                <a16:creationId xmlns:a16="http://schemas.microsoft.com/office/drawing/2014/main" id="{B89E4CF9-77C9-0DFD-52BD-C9E9F896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3008995"/>
            <a:ext cx="1588350" cy="1588350"/>
          </a:xfr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753BD7F-B90C-A7FD-CF69-39DA50ACC50D}"/>
              </a:ext>
            </a:extLst>
          </p:cNvPr>
          <p:cNvGrpSpPr/>
          <p:nvPr/>
        </p:nvGrpSpPr>
        <p:grpSpPr>
          <a:xfrm>
            <a:off x="3018594" y="3008995"/>
            <a:ext cx="1588350" cy="1870214"/>
            <a:chOff x="3159141" y="2967913"/>
            <a:chExt cx="1588350" cy="1870214"/>
          </a:xfrm>
        </p:grpSpPr>
        <p:pic>
          <p:nvPicPr>
            <p:cNvPr id="12" name="Imagem 11" descr="Uma imagem com Gráficos, clipart, círculo, captura de ecrã&#10;&#10;Descrição gerada automaticamente">
              <a:extLst>
                <a:ext uri="{FF2B5EF4-FFF2-40B4-BE49-F238E27FC236}">
                  <a16:creationId xmlns:a16="http://schemas.microsoft.com/office/drawing/2014/main" id="{548CA750-116A-F10D-5F33-722CC31D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141" y="2967913"/>
              <a:ext cx="1588350" cy="1588350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39E179B-CB58-9826-5036-CCC560756460}"/>
                </a:ext>
              </a:extLst>
            </p:cNvPr>
            <p:cNvSpPr txBox="1"/>
            <p:nvPr/>
          </p:nvSpPr>
          <p:spPr>
            <a:xfrm>
              <a:off x="3159141" y="4584211"/>
              <a:ext cx="15883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50" b="1"/>
                <a:t>Desenvolvedor </a:t>
              </a:r>
              <a:r>
                <a:rPr lang="pt-PT" sz="1050" b="1" err="1"/>
                <a:t>back-end</a:t>
              </a:r>
              <a:endParaRPr lang="pt-PT" sz="1050" b="1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DEEC3F-15D1-28B2-D018-57334A0D14C0}"/>
              </a:ext>
            </a:extLst>
          </p:cNvPr>
          <p:cNvSpPr txBox="1"/>
          <p:nvPr/>
        </p:nvSpPr>
        <p:spPr>
          <a:xfrm>
            <a:off x="960120" y="4625293"/>
            <a:ext cx="1588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/>
              <a:t>Desenvolvedor </a:t>
            </a:r>
            <a:r>
              <a:rPr lang="pt-PT" sz="1050" b="1" err="1"/>
              <a:t>front-end</a:t>
            </a:r>
            <a:endParaRPr lang="pt-PT" sz="1050" b="1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04912E2-B745-3ED8-A895-6C3755C2D164}"/>
              </a:ext>
            </a:extLst>
          </p:cNvPr>
          <p:cNvGrpSpPr/>
          <p:nvPr/>
        </p:nvGrpSpPr>
        <p:grpSpPr>
          <a:xfrm>
            <a:off x="1989357" y="4879209"/>
            <a:ext cx="1588350" cy="1842266"/>
            <a:chOff x="1737540" y="5052078"/>
            <a:chExt cx="1588350" cy="1842266"/>
          </a:xfrm>
        </p:grpSpPr>
        <p:pic>
          <p:nvPicPr>
            <p:cNvPr id="14" name="Imagem 13" descr="Uma imagem com clipart, Desenho animado, desenho&#10;&#10;Descrição gerada automaticamente">
              <a:extLst>
                <a:ext uri="{FF2B5EF4-FFF2-40B4-BE49-F238E27FC236}">
                  <a16:creationId xmlns:a16="http://schemas.microsoft.com/office/drawing/2014/main" id="{129E370D-BFEC-EEEF-095B-8E08450F7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540" y="5052078"/>
              <a:ext cx="1588350" cy="158835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ABC75F6-0456-40A8-B02F-2D69945AA57F}"/>
                </a:ext>
              </a:extLst>
            </p:cNvPr>
            <p:cNvSpPr txBox="1"/>
            <p:nvPr/>
          </p:nvSpPr>
          <p:spPr>
            <a:xfrm>
              <a:off x="1737540" y="6640428"/>
              <a:ext cx="15883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50" b="1"/>
                <a:t>Jogadores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426C03-BB41-88D1-1895-443411A7CFC6}"/>
              </a:ext>
            </a:extLst>
          </p:cNvPr>
          <p:cNvSpPr txBox="1"/>
          <p:nvPr/>
        </p:nvSpPr>
        <p:spPr>
          <a:xfrm>
            <a:off x="960120" y="2378077"/>
            <a:ext cx="36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Humanos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7182C1-B50A-E4F8-BCE8-6DC72599B25D}"/>
              </a:ext>
            </a:extLst>
          </p:cNvPr>
          <p:cNvSpPr txBox="1"/>
          <p:nvPr/>
        </p:nvSpPr>
        <p:spPr>
          <a:xfrm>
            <a:off x="7582008" y="2378077"/>
            <a:ext cx="36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Materiais</a:t>
            </a:r>
          </a:p>
        </p:txBody>
      </p:sp>
      <p:pic>
        <p:nvPicPr>
          <p:cNvPr id="23" name="Imagem 22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249C0F19-1C41-EB3B-2EF9-B875254F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266" y="3683833"/>
            <a:ext cx="2311140" cy="2311140"/>
          </a:xfrm>
          <a:prstGeom prst="rect">
            <a:avLst/>
          </a:prstGeom>
        </p:spPr>
      </p:pic>
      <p:pic>
        <p:nvPicPr>
          <p:cNvPr id="25" name="Imagem 24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F819A25A-2454-61A9-2B6B-06AFD2824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9707" y="3008995"/>
            <a:ext cx="2065562" cy="206556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B060E5-368B-C9C9-36CD-AA75679F3150}"/>
              </a:ext>
            </a:extLst>
          </p:cNvPr>
          <p:cNvSpPr txBox="1"/>
          <p:nvPr/>
        </p:nvSpPr>
        <p:spPr>
          <a:xfrm>
            <a:off x="7223661" y="5994973"/>
            <a:ext cx="1588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/>
              <a:t>Servidor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56E56BD-CBBD-F845-F29C-6151D23861D5}"/>
              </a:ext>
            </a:extLst>
          </p:cNvPr>
          <p:cNvSpPr txBox="1"/>
          <p:nvPr/>
        </p:nvSpPr>
        <p:spPr>
          <a:xfrm>
            <a:off x="9968313" y="5082227"/>
            <a:ext cx="1588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/>
              <a:t>Sistema de gestão de bases de dados</a:t>
            </a:r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C6B6168D-5C50-279B-AB62-58A828597E66}"/>
              </a:ext>
            </a:extLst>
          </p:cNvPr>
          <p:cNvCxnSpPr>
            <a:cxnSpLocks/>
          </p:cNvCxnSpPr>
          <p:nvPr/>
        </p:nvCxnSpPr>
        <p:spPr>
          <a:xfrm>
            <a:off x="6084485" y="2692442"/>
            <a:ext cx="0" cy="37751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Equipa de trabalho</a:t>
            </a:r>
          </a:p>
        </p:txBody>
      </p:sp>
      <p:pic>
        <p:nvPicPr>
          <p:cNvPr id="53" name="Marcador de Posição da Imagem 52">
            <a:extLst>
              <a:ext uri="{FF2B5EF4-FFF2-40B4-BE49-F238E27FC236}">
                <a16:creationId xmlns:a16="http://schemas.microsoft.com/office/drawing/2014/main" id="{EE42DEA0-935C-49FE-BE40-BCB59090B3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066800" y="3048000"/>
            <a:ext cx="1790700" cy="1790700"/>
          </a:xfrm>
        </p:spPr>
      </p:pic>
      <p:pic>
        <p:nvPicPr>
          <p:cNvPr id="57" name="Marcador de Posição da Imagem 56">
            <a:extLst>
              <a:ext uri="{FF2B5EF4-FFF2-40B4-BE49-F238E27FC236}">
                <a16:creationId xmlns:a16="http://schemas.microsoft.com/office/drawing/2014/main" id="{D1E913C6-6F9A-4BFE-ABDE-52ADAB4FCB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3821762" y="3048000"/>
            <a:ext cx="1790700" cy="1790700"/>
          </a:xfrm>
        </p:spPr>
      </p:pic>
      <p:pic>
        <p:nvPicPr>
          <p:cNvPr id="61" name="Marcador de Posição da Imagem 60">
            <a:extLst>
              <a:ext uri="{FF2B5EF4-FFF2-40B4-BE49-F238E27FC236}">
                <a16:creationId xmlns:a16="http://schemas.microsoft.com/office/drawing/2014/main" id="{D8BFA52E-B08F-4B5B-A43C-C6F0C360E4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/>
        </p:blipFill>
        <p:spPr>
          <a:xfrm>
            <a:off x="6576021" y="3048000"/>
            <a:ext cx="1790700" cy="1790700"/>
          </a:xfrm>
        </p:spPr>
      </p:pic>
      <p:pic>
        <p:nvPicPr>
          <p:cNvPr id="65" name="Marcador de Posição da Imagem 64">
            <a:extLst>
              <a:ext uri="{FF2B5EF4-FFF2-40B4-BE49-F238E27FC236}">
                <a16:creationId xmlns:a16="http://schemas.microsoft.com/office/drawing/2014/main" id="{07D291A7-CAE2-4240-9531-33C44BEC0D9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/>
        </p:blipFill>
        <p:spPr>
          <a:xfrm>
            <a:off x="9334500" y="3048000"/>
            <a:ext cx="1790700" cy="1790700"/>
          </a:xfrm>
        </p:spPr>
      </p:pic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2E71CD06-C978-4E7A-B0F3-D7CE7E78D3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/>
              <a:t>Pedro Silva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AC3B44FB-4BFE-411B-B515-9692114F16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 rtlCol="0"/>
          <a:lstStyle/>
          <a:p>
            <a:pPr rtl="0"/>
            <a:r>
              <a:rPr lang="pt-PT" err="1"/>
              <a:t>Back-end</a:t>
            </a:r>
            <a:endParaRPr lang="pt-PT"/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0A519495-0B62-4946-8849-85BAE273E1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/>
              <a:t>Duarte Leitão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41645704-3A6A-4BBA-8175-321CF0BA0F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 rtlCol="0"/>
          <a:lstStyle/>
          <a:p>
            <a:pPr rtl="0"/>
            <a:r>
              <a:rPr lang="pt-PT" err="1"/>
              <a:t>Front-end</a:t>
            </a:r>
            <a:endParaRPr lang="pt-PT"/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DF0EBCDF-924B-48F4-A7F7-666B321BF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/>
              <a:t>Diogo Barros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05CB99E5-316C-41D9-8C47-1B06C79593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 rtlCol="0"/>
          <a:lstStyle/>
          <a:p>
            <a:pPr rtl="0"/>
            <a:r>
              <a:rPr lang="pt-PT"/>
              <a:t>Base de dados</a:t>
            </a:r>
          </a:p>
        </p:txBody>
      </p:sp>
      <p:sp>
        <p:nvSpPr>
          <p:cNvPr id="34" name="Marcador de Posição do Texto 33">
            <a:extLst>
              <a:ext uri="{FF2B5EF4-FFF2-40B4-BE49-F238E27FC236}">
                <a16:creationId xmlns:a16="http://schemas.microsoft.com/office/drawing/2014/main" id="{8F7A7076-E480-4D5D-BF05-F80A900286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/>
              <a:t>António Silva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0E93358B-01FB-420E-B62F-30786A664E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/>
              <a:t>Pesquisa/Tester</a:t>
            </a:r>
          </a:p>
        </p:txBody>
      </p:sp>
      <p:sp>
        <p:nvSpPr>
          <p:cNvPr id="15" name="Marcador de Posição da Data 7">
            <a:extLst>
              <a:ext uri="{FF2B5EF4-FFF2-40B4-BE49-F238E27FC236}">
                <a16:creationId xmlns:a16="http://schemas.microsoft.com/office/drawing/2014/main" id="{771EA336-4FED-4910-8791-E2A81C58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pt-PT"/>
              <a:t>20XX</a:t>
            </a:r>
          </a:p>
        </p:txBody>
      </p:sp>
      <p:sp>
        <p:nvSpPr>
          <p:cNvPr id="17" name="Marcador de Posição do Número do Diapositivo 9">
            <a:extLst>
              <a:ext uri="{FF2B5EF4-FFF2-40B4-BE49-F238E27FC236}">
                <a16:creationId xmlns:a16="http://schemas.microsoft.com/office/drawing/2014/main" id="{FB1D3245-1EEE-45B5-A63B-774B81FE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7</a:t>
            </a:fld>
            <a:endParaRPr lang="pt-P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27DB0-51F3-6E62-C874-7674D8E0029C}"/>
              </a:ext>
            </a:extLst>
          </p:cNvPr>
          <p:cNvSpPr/>
          <p:nvPr/>
        </p:nvSpPr>
        <p:spPr>
          <a:xfrm>
            <a:off x="5688329" y="6381750"/>
            <a:ext cx="809625" cy="342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 fontScale="90000"/>
          </a:bodyPr>
          <a:lstStyle/>
          <a:p>
            <a:r>
              <a:rPr lang="pt-PT"/>
              <a:t>Plano de execução de trabalho – GANTt</a:t>
            </a:r>
          </a:p>
        </p:txBody>
      </p:sp>
      <p:sp>
        <p:nvSpPr>
          <p:cNvPr id="6" name="Marcador de Posição do Número do Diapositivo 9">
            <a:extLst>
              <a:ext uri="{FF2B5EF4-FFF2-40B4-BE49-F238E27FC236}">
                <a16:creationId xmlns:a16="http://schemas.microsoft.com/office/drawing/2014/main" id="{AD7F6A06-93CD-4A18-970E-BD017374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8</a:t>
            </a:fld>
            <a:endParaRPr lang="pt-PT"/>
          </a:p>
        </p:txBody>
      </p:sp>
      <p:pic>
        <p:nvPicPr>
          <p:cNvPr id="4" name="Marcador de Posição de Conteúdo 3" descr="Uma imagem com texto, captura de ecrã, número, Gráfico&#10;&#10;Descrição gerada automaticamente">
            <a:extLst>
              <a:ext uri="{FF2B5EF4-FFF2-40B4-BE49-F238E27FC236}">
                <a16:creationId xmlns:a16="http://schemas.microsoft.com/office/drawing/2014/main" id="{E9AF7407-EB1E-6F25-5773-36904EDA4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64907"/>
            <a:ext cx="12192000" cy="4793093"/>
          </a:xfrm>
        </p:spPr>
      </p:pic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PT"/>
              <a:t>Levantamento de requisitos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34213"/>
            <a:ext cx="3236976" cy="892048"/>
          </a:xfrm>
        </p:spPr>
        <p:txBody>
          <a:bodyPr rtlCol="0"/>
          <a:lstStyle/>
          <a:p>
            <a:pPr rtl="0"/>
            <a:r>
              <a:rPr lang="pt-PT" b="1"/>
              <a:t>Entrevistas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426261"/>
            <a:ext cx="4172714" cy="25868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0" rtl="0"/>
            <a:r>
              <a:rPr lang="pt-PT"/>
              <a:t>Funcionalidades em falta no mercado da Steam</a:t>
            </a:r>
          </a:p>
          <a:p>
            <a:pPr lvl="0" rtl="0"/>
            <a:r>
              <a:rPr lang="pt-PT"/>
              <a:t>Como podemos oferecer uma experiência de utilizador simples e intuitiva</a:t>
            </a:r>
          </a:p>
          <a:p>
            <a:pPr rtl="0"/>
            <a:r>
              <a:rPr lang="pt-PT"/>
              <a:t>Que preocupações este método de comércio levanta</a:t>
            </a:r>
          </a:p>
          <a:p>
            <a:pPr rtl="0"/>
            <a:r>
              <a:rPr lang="pt-PT"/>
              <a:t>Que impacto a plataforma poderá ter no mercado de skins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59168" y="2534213"/>
            <a:ext cx="3236976" cy="892048"/>
          </a:xfrm>
        </p:spPr>
        <p:txBody>
          <a:bodyPr rtlCol="0"/>
          <a:lstStyle/>
          <a:p>
            <a:pPr rtl="0"/>
            <a:r>
              <a:rPr lang="pt-PT" b="1"/>
              <a:t>Pesquisas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59168" y="3426261"/>
            <a:ext cx="3949491" cy="2586806"/>
          </a:xfrm>
        </p:spPr>
        <p:txBody>
          <a:bodyPr rtlCol="0">
            <a:normAutofit/>
          </a:bodyPr>
          <a:lstStyle/>
          <a:p>
            <a:pPr rtl="0"/>
            <a:r>
              <a:rPr lang="pt-PT" sz="1600"/>
              <a:t>Complementam as entrevistas</a:t>
            </a:r>
          </a:p>
          <a:p>
            <a:pPr rtl="0"/>
            <a:r>
              <a:rPr lang="pt-PT" sz="1600"/>
              <a:t>Preferências de usuários </a:t>
            </a:r>
          </a:p>
          <a:p>
            <a:pPr rtl="0"/>
            <a:r>
              <a:rPr lang="pt-PT" sz="1600"/>
              <a:t>Características desejadas</a:t>
            </a:r>
          </a:p>
          <a:p>
            <a:pPr rtl="0"/>
            <a:r>
              <a:rPr lang="pt-PT" sz="1600"/>
              <a:t>Possíveis melhorias a fazer no mercado</a:t>
            </a:r>
          </a:p>
          <a:p>
            <a:pPr rtl="0"/>
            <a:endParaRPr lang="pt-PT"/>
          </a:p>
        </p:txBody>
      </p:sp>
      <p:sp>
        <p:nvSpPr>
          <p:cNvPr id="15" name="Marcador de Posição do Número do Diapositivo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9</a:t>
            </a:fld>
            <a:endParaRPr lang="pt-PT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2FFBFBA9-B08E-3BF6-BAA8-72DB8A81A4A9}"/>
              </a:ext>
            </a:extLst>
          </p:cNvPr>
          <p:cNvCxnSpPr>
            <a:cxnSpLocks/>
          </p:cNvCxnSpPr>
          <p:nvPr/>
        </p:nvCxnSpPr>
        <p:spPr>
          <a:xfrm>
            <a:off x="6096000" y="2534213"/>
            <a:ext cx="0" cy="38221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theme/theme1.xml><?xml version="1.0" encoding="utf-8"?>
<a:theme xmlns:a="http://schemas.openxmlformats.org/drawingml/2006/main" name="Marcador de Posição do Texto 4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48_TF11201103_Win32" id="{6D3B33E7-CDF1-4E73-8BDF-38388698EA3F}" vid="{FC706DE4-E025-44B8-B813-B51F9545A78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A6D2C9E21ECB64792957D7760AD6882" ma:contentTypeVersion="5" ma:contentTypeDescription="Criar um novo documento." ma:contentTypeScope="" ma:versionID="659fe3f3416af09226543113a538024a">
  <xsd:schema xmlns:xsd="http://www.w3.org/2001/XMLSchema" xmlns:xs="http://www.w3.org/2001/XMLSchema" xmlns:p="http://schemas.microsoft.com/office/2006/metadata/properties" xmlns:ns3="bdba7d8c-a91a-4731-812d-34635dcbc0de" xmlns:ns4="e4e0b8ae-114f-4d71-8084-e3c9fbc9342d" targetNamespace="http://schemas.microsoft.com/office/2006/metadata/properties" ma:root="true" ma:fieldsID="7e68ae02512d2eaabf87264d8af42718" ns3:_="" ns4:_="">
    <xsd:import namespace="bdba7d8c-a91a-4731-812d-34635dcbc0de"/>
    <xsd:import namespace="e4e0b8ae-114f-4d71-8084-e3c9fbc934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a7d8c-a91a-4731-812d-34635dcbc0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0b8ae-114f-4d71-8084-e3c9fbc93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9C4D85-C287-4047-A155-DBD57657F278}">
  <ds:schemaRefs>
    <ds:schemaRef ds:uri="bdba7d8c-a91a-4731-812d-34635dcbc0de"/>
    <ds:schemaRef ds:uri="e4e0b8ae-114f-4d71-8084-e3c9fbc934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251B918-0091-4E96-9E28-42B87D9557A7}">
  <ds:schemaRefs>
    <ds:schemaRef ds:uri="bdba7d8c-a91a-4731-812d-34635dcbc0de"/>
    <ds:schemaRef ds:uri="e4e0b8ae-114f-4d71-8084-e3c9fbc934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Fratura</Template>
  <Application>Microsoft Office PowerPoint</Application>
  <PresentationFormat>Ecrã Panorâmico</PresentationFormat>
  <Slides>31</Slides>
  <Notes>10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2" baseType="lpstr">
      <vt:lpstr>Marcador de Posição do Texto 4</vt:lpstr>
      <vt:lpstr>Leilões Online Laboratórios de Informática IV</vt:lpstr>
      <vt:lpstr>Contextualização</vt:lpstr>
      <vt:lpstr>Fundamentação</vt:lpstr>
      <vt:lpstr>Objetivos</vt:lpstr>
      <vt:lpstr>Viabilidade</vt:lpstr>
      <vt:lpstr>Recursos a utilizar</vt:lpstr>
      <vt:lpstr>Equipa de trabalho</vt:lpstr>
      <vt:lpstr>Plano de execução de trabalho – GANTt</vt:lpstr>
      <vt:lpstr>Levantamento de requisitos</vt:lpstr>
      <vt:lpstr>Resultados dos levantamentos</vt:lpstr>
      <vt:lpstr>Requisitos funcionais</vt:lpstr>
      <vt:lpstr>Requisitos funcionais</vt:lpstr>
      <vt:lpstr>Requisitos funcionais</vt:lpstr>
      <vt:lpstr>Requisitos não funcionais</vt:lpstr>
      <vt:lpstr>Validação dos requisitos</vt:lpstr>
      <vt:lpstr>Modelo de domínio</vt:lpstr>
      <vt:lpstr>Diagrama de use cases</vt:lpstr>
      <vt:lpstr>Use case- participar no leilão</vt:lpstr>
      <vt:lpstr>Use case- Adicionar leilão aos favoritos</vt:lpstr>
      <vt:lpstr>Use case- pesquisar um leilão</vt:lpstr>
      <vt:lpstr>Use case- criar um leilão</vt:lpstr>
      <vt:lpstr>MODELO LÓGICO</vt:lpstr>
      <vt:lpstr>Descrição detalhada do artigo</vt:lpstr>
      <vt:lpstr>Estrutura geral das Interfaces do Sistema</vt:lpstr>
      <vt:lpstr>Interfaces – Página inicial</vt:lpstr>
      <vt:lpstr>Interfaces – Pesquisar leilão</vt:lpstr>
      <vt:lpstr>Interfaces – Página do perfil</vt:lpstr>
      <vt:lpstr>Interfaces – Leilões favoritos</vt:lpstr>
      <vt:lpstr>Interfaces – Página de leilão a decorrer</vt:lpstr>
      <vt:lpstr>Interfaces –criar um leilão</vt:lpstr>
      <vt:lpstr>Interfaces – dashboard de administrador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Leilões Online Laboratórios de Informática IV</dc:title>
  <dc:creator>Duarte Machado Leitão</dc:creator>
  <cp:revision>15</cp:revision>
  <dcterms:created xsi:type="dcterms:W3CDTF">2023-11-02T18:05:47Z</dcterms:created>
  <dcterms:modified xsi:type="dcterms:W3CDTF">2023-11-08T16:31:21Z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0x0101009A6D2C9E21ECB64792957D7760AD6882</vt:lpwstr>
  </property>
</Properties>
</file>